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335" r:id="rId1"/>
  </p:sldMasterIdLst>
  <p:notesMasterIdLst>
    <p:notesMasterId r:id="rId16"/>
  </p:notesMasterIdLst>
  <p:sldIdLst>
    <p:sldId id="288" r:id="rId2"/>
    <p:sldId id="341" r:id="rId3"/>
    <p:sldId id="336" r:id="rId4"/>
    <p:sldId id="342" r:id="rId5"/>
    <p:sldId id="343" r:id="rId6"/>
    <p:sldId id="345" r:id="rId7"/>
    <p:sldId id="350" r:id="rId8"/>
    <p:sldId id="351" r:id="rId9"/>
    <p:sldId id="352" r:id="rId10"/>
    <p:sldId id="349" r:id="rId11"/>
    <p:sldId id="353" r:id="rId12"/>
    <p:sldId id="347" r:id="rId13"/>
    <p:sldId id="348" r:id="rId14"/>
    <p:sldId id="344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4CABB0A-BABF-4C7E-8477-12EA3CC136D8}">
          <p14:sldIdLst>
            <p14:sldId id="288"/>
            <p14:sldId id="341"/>
            <p14:sldId id="336"/>
            <p14:sldId id="342"/>
            <p14:sldId id="343"/>
            <p14:sldId id="345"/>
            <p14:sldId id="350"/>
            <p14:sldId id="351"/>
            <p14:sldId id="352"/>
            <p14:sldId id="349"/>
            <p14:sldId id="353"/>
            <p14:sldId id="347"/>
            <p14:sldId id="348"/>
            <p14:sldId id="34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84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75A23-8854-4BE2-BB7F-6B245A1C2E2C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687DC4-BA37-4759-8DCB-AAFC44735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093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6/17/2021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578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791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6/17/2021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640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6/17/2021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793530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6/17/2021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787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118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142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6473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6/17/2021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583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11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t>6/17/2021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37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375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12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622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962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673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882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6/17/2021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9809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36" r:id="rId1"/>
    <p:sldLayoutId id="2147484337" r:id="rId2"/>
    <p:sldLayoutId id="2147484338" r:id="rId3"/>
    <p:sldLayoutId id="2147484339" r:id="rId4"/>
    <p:sldLayoutId id="2147484340" r:id="rId5"/>
    <p:sldLayoutId id="2147484341" r:id="rId6"/>
    <p:sldLayoutId id="2147484342" r:id="rId7"/>
    <p:sldLayoutId id="2147484343" r:id="rId8"/>
    <p:sldLayoutId id="2147484344" r:id="rId9"/>
    <p:sldLayoutId id="2147484345" r:id="rId10"/>
    <p:sldLayoutId id="2147484346" r:id="rId11"/>
    <p:sldLayoutId id="2147484347" r:id="rId12"/>
    <p:sldLayoutId id="2147484348" r:id="rId13"/>
    <p:sldLayoutId id="2147484349" r:id="rId14"/>
    <p:sldLayoutId id="2147484350" r:id="rId15"/>
    <p:sldLayoutId id="2147484351" r:id="rId16"/>
    <p:sldLayoutId id="2147484352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dgespan.org/insights/library/organizational-effectiveness/unproductive-meetings-maybe-its-your-agenda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blicdomainpictures.net/view-image.php?image=20848&amp;picture=dollars-background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ACE9756-BEEE-4D38-94B5-AE45E7EA0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702" y="1091817"/>
            <a:ext cx="9613861" cy="3108960"/>
          </a:xfr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latin typeface="Algerian" panose="04020705040A02060702" pitchFamily="82" charset="0"/>
              </a:rPr>
              <a:t>Jermyn Borough 	Council Meeting</a:t>
            </a:r>
            <a:br>
              <a:rPr lang="en-US" sz="8000" dirty="0">
                <a:solidFill>
                  <a:schemeClr val="bg1"/>
                </a:solidFill>
                <a:latin typeface="Algerian" panose="04020705040A02060702" pitchFamily="82" charset="0"/>
              </a:rPr>
            </a:br>
            <a:br>
              <a:rPr lang="en-US" sz="8000" dirty="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en-US" sz="8000" dirty="0">
                <a:solidFill>
                  <a:schemeClr val="bg1"/>
                </a:solidFill>
                <a:latin typeface="Algerian" panose="04020705040A02060702" pitchFamily="82" charset="0"/>
              </a:rPr>
              <a:t>6/17/21</a:t>
            </a:r>
            <a:br>
              <a:rPr lang="en-US" sz="8000" dirty="0">
                <a:solidFill>
                  <a:schemeClr val="bg1"/>
                </a:solidFill>
                <a:latin typeface="Algerian" panose="04020705040A02060702" pitchFamily="82" charset="0"/>
              </a:rPr>
            </a:b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7990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2B14EB-EC7E-42C8-84CA-C3950EA04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20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2C08C0E3-6A2F-40CB-96F7-6F52704A4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1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2EB5DB6-F43B-4648-B3DB-FAACBE9A4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263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C899FE9-911B-454C-BF7F-D168D2C4B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295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38BF8B-0DF7-4ACE-B1F3-847B344AD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234" y="519952"/>
            <a:ext cx="9329531" cy="562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37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324B2-BDF5-40AA-A38A-AF59FB9CB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1500" y="334782"/>
            <a:ext cx="8534400" cy="95712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Copperplate Gothic Bold" panose="020E0705020206020404" pitchFamily="34" charset="0"/>
              </a:rPr>
              <a:t>Meeting Agenda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E0C47B-86FD-46F5-A8B6-57F331DC0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108972" y="1462246"/>
            <a:ext cx="2667000" cy="2667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4966AB-63E6-46ED-B71A-3054C8B98BA4}"/>
              </a:ext>
            </a:extLst>
          </p:cNvPr>
          <p:cNvSpPr txBox="1"/>
          <p:nvPr/>
        </p:nvSpPr>
        <p:spPr>
          <a:xfrm>
            <a:off x="3047260" y="1446060"/>
            <a:ext cx="609452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Call to Order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Pledge of Allegiance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Roll Call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Previous Meeting Minutes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Treasurer’s Report/Bills Payable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Correspondence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 Comment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Professional Reports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Committee Reports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Borough Manager Report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R&amp;L Carriers Land Deal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Dwight Ave Paving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Business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Adjournment</a:t>
            </a:r>
          </a:p>
        </p:txBody>
      </p:sp>
    </p:spTree>
    <p:extLst>
      <p:ext uri="{BB962C8B-B14F-4D97-AF65-F5344CB8AC3E}">
        <p14:creationId xmlns:p14="http://schemas.microsoft.com/office/powerpoint/2010/main" val="212053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16EA58-C05A-4187-861D-AEF94D629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3481" y="4588084"/>
            <a:ext cx="10644326" cy="21234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A39CFE-CA01-42EB-B84B-4BCC08CFB209}"/>
              </a:ext>
            </a:extLst>
          </p:cNvPr>
          <p:cNvSpPr/>
          <p:nvPr/>
        </p:nvSpPr>
        <p:spPr>
          <a:xfrm>
            <a:off x="2936146" y="494950"/>
            <a:ext cx="61071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Treasurer’s report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C5F2A5-3600-4828-90CD-8C79B16E0CE7}"/>
              </a:ext>
            </a:extLst>
          </p:cNvPr>
          <p:cNvSpPr txBox="1"/>
          <p:nvPr/>
        </p:nvSpPr>
        <p:spPr>
          <a:xfrm>
            <a:off x="2464732" y="1171764"/>
            <a:ext cx="67447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6/17/21</a:t>
            </a:r>
          </a:p>
          <a:p>
            <a:pPr algn="ctr"/>
            <a:r>
              <a:rPr lang="en-US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ASSETS</a:t>
            </a:r>
          </a:p>
          <a:p>
            <a:pPr algn="l"/>
            <a:endParaRPr lang="en-US" sz="2000" b="0" i="0" u="none" strike="noStrike" baseline="0" dirty="0"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F7AD18-D3AB-400A-A772-4AC6F3829A5C}"/>
              </a:ext>
            </a:extLst>
          </p:cNvPr>
          <p:cNvSpPr txBox="1"/>
          <p:nvPr/>
        </p:nvSpPr>
        <p:spPr>
          <a:xfrm>
            <a:off x="2936146" y="1879650"/>
            <a:ext cx="609834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Capital Reserve - DPW 		10,398.35</a:t>
            </a:r>
          </a:p>
          <a:p>
            <a:pPr algn="l"/>
            <a:r>
              <a:rPr lang="en-US" sz="28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Capital Reserve - Police 		4,326.82</a:t>
            </a:r>
          </a:p>
          <a:p>
            <a:pPr algn="l"/>
            <a:r>
              <a:rPr lang="en-US" sz="28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Crime Watch Fund 			755.44</a:t>
            </a:r>
          </a:p>
          <a:p>
            <a:pPr algn="l"/>
            <a:r>
              <a:rPr lang="en-US" sz="28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 Fund - Community 	312,990.00</a:t>
            </a:r>
          </a:p>
          <a:p>
            <a:pPr algn="l"/>
            <a:r>
              <a:rPr lang="en-US" sz="28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 Fund - FNB 			2,808.07</a:t>
            </a:r>
          </a:p>
          <a:p>
            <a:pPr algn="l"/>
            <a:r>
              <a:rPr lang="en-US" sz="28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Holiday Lights Fund 			516.14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06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EA39CFE-CA01-42EB-B84B-4BCC08CFB209}"/>
              </a:ext>
            </a:extLst>
          </p:cNvPr>
          <p:cNvSpPr/>
          <p:nvPr/>
        </p:nvSpPr>
        <p:spPr>
          <a:xfrm>
            <a:off x="2936144" y="255799"/>
            <a:ext cx="61071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Treasurer’s report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C5F2A5-3600-4828-90CD-8C79B16E0CE7}"/>
              </a:ext>
            </a:extLst>
          </p:cNvPr>
          <p:cNvSpPr txBox="1"/>
          <p:nvPr/>
        </p:nvSpPr>
        <p:spPr>
          <a:xfrm>
            <a:off x="2045947" y="963685"/>
            <a:ext cx="8100105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6/17/21</a:t>
            </a:r>
          </a:p>
          <a:p>
            <a:pPr algn="ctr"/>
            <a:r>
              <a:rPr lang="en-US" sz="24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ASSETS</a:t>
            </a:r>
          </a:p>
          <a:p>
            <a:pPr lvl="3"/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28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Investment - General Fund 		1,001.53</a:t>
            </a:r>
          </a:p>
          <a:p>
            <a:pPr algn="l"/>
            <a:r>
              <a:rPr lang="en-US" sz="28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Investment - Liquid Fuels 		33,814.33</a:t>
            </a:r>
          </a:p>
          <a:p>
            <a:pPr algn="l"/>
            <a:r>
              <a:rPr lang="en-US" sz="28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Investment - Paving Fund 		1,011.89</a:t>
            </a:r>
          </a:p>
          <a:p>
            <a:pPr algn="l"/>
            <a:r>
              <a:rPr lang="en-US" sz="28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Investment - Recycling 			5,003.47</a:t>
            </a:r>
          </a:p>
          <a:p>
            <a:pPr algn="l"/>
            <a:r>
              <a:rPr lang="en-US" sz="28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Investment - Refuse 				2,600.25</a:t>
            </a:r>
          </a:p>
          <a:p>
            <a:pPr algn="l"/>
            <a:r>
              <a:rPr lang="en-US" sz="28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Liquid Fuels - FNB 					59,621.03</a:t>
            </a:r>
          </a:p>
          <a:p>
            <a:pPr algn="l"/>
            <a:r>
              <a:rPr lang="en-US" sz="28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Petty Cash 							151.42</a:t>
            </a:r>
          </a:p>
          <a:p>
            <a:pPr algn="l"/>
            <a:r>
              <a:rPr lang="en-US" sz="28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Recreations Fund 					13,591.25</a:t>
            </a:r>
          </a:p>
          <a:p>
            <a:pPr algn="l"/>
            <a:r>
              <a:rPr lang="en-US" sz="28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Recycling - Community 			7,814.58</a:t>
            </a:r>
          </a:p>
          <a:p>
            <a:pPr algn="l"/>
            <a:r>
              <a:rPr lang="en-US" sz="28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Refuse Checking - FNB 			136,908.70</a:t>
            </a:r>
          </a:p>
          <a:p>
            <a:pPr algn="l"/>
            <a:r>
              <a:rPr lang="en-US" sz="28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Checking/Savings 			593,313.27</a:t>
            </a:r>
          </a:p>
          <a:p>
            <a:pPr algn="l"/>
            <a:r>
              <a:rPr lang="en-US" sz="40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n-US" sz="4000" b="1" i="0" u="none" strike="noStrike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86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EA39CFE-CA01-42EB-B84B-4BCC08CFB209}"/>
              </a:ext>
            </a:extLst>
          </p:cNvPr>
          <p:cNvSpPr/>
          <p:nvPr/>
        </p:nvSpPr>
        <p:spPr>
          <a:xfrm>
            <a:off x="2936144" y="255799"/>
            <a:ext cx="61071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Treasurer’s report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E4F200-B419-4175-A04A-F79DD4FA4219}"/>
              </a:ext>
            </a:extLst>
          </p:cNvPr>
          <p:cNvSpPr txBox="1"/>
          <p:nvPr/>
        </p:nvSpPr>
        <p:spPr>
          <a:xfrm>
            <a:off x="1426127" y="2703016"/>
            <a:ext cx="912722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4800" b="0" i="0" u="none" strike="noStrike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Accounts Payable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40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52,145.40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98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70ABDC-7BAC-458A-BEDE-420D20D33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65E969-E9C0-4CAC-A23E-13D061F02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20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F4139A-2BF1-4960-ABA2-36CEB53FA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938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908BE7-FCD4-4780-A163-AED4FE63D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02614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248</TotalTime>
  <Words>196</Words>
  <Application>Microsoft Office PowerPoint</Application>
  <PresentationFormat>Widescreen</PresentationFormat>
  <Paragraphs>44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Algerian</vt:lpstr>
      <vt:lpstr>Arial</vt:lpstr>
      <vt:lpstr>Calibri</vt:lpstr>
      <vt:lpstr>Century Gothic</vt:lpstr>
      <vt:lpstr>Copperplate Gothic Bold</vt:lpstr>
      <vt:lpstr>Symbol</vt:lpstr>
      <vt:lpstr>Vapor Trail</vt:lpstr>
      <vt:lpstr>Jermyn Borough  Council Meeting  6/17/21 </vt:lpstr>
      <vt:lpstr>Meeting 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Jermyn Borough Council Meeting</dc:title>
  <dc:creator>Dan Markey</dc:creator>
  <cp:lastModifiedBy>Jermyn Borough</cp:lastModifiedBy>
  <cp:revision>65</cp:revision>
  <dcterms:created xsi:type="dcterms:W3CDTF">2019-10-03T16:39:17Z</dcterms:created>
  <dcterms:modified xsi:type="dcterms:W3CDTF">2021-06-17T20:50:04Z</dcterms:modified>
</cp:coreProperties>
</file>